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303" r:id="rId5"/>
    <p:sldId id="305" r:id="rId6"/>
    <p:sldId id="304" r:id="rId7"/>
    <p:sldId id="285" r:id="rId8"/>
    <p:sldId id="333" r:id="rId9"/>
    <p:sldId id="342" r:id="rId10"/>
    <p:sldId id="307" r:id="rId11"/>
  </p:sldIdLst>
  <p:sldSz cx="12192000" cy="6858000"/>
  <p:notesSz cx="6858000" cy="9144000"/>
  <p:custDataLst>
    <p:tags r:id="rId1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1B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38" autoAdjust="0"/>
    <p:restoredTop sz="94660"/>
  </p:normalViewPr>
  <p:slideViewPr>
    <p:cSldViewPr snapToGrid="0">
      <p:cViewPr varScale="1">
        <p:scale>
          <a:sx n="95" d="100"/>
          <a:sy n="95" d="100"/>
        </p:scale>
        <p:origin x="100" y="1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5" Type="http://schemas.openxmlformats.org/officeDocument/2006/relationships/tags" Target="tags/tag1.xml"/><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32DCD2-338E-48A9-9146-11AB0779548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5CD25C-792E-4AA8-B4B2-78AB5E5A1CA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ED6163D-2FD6-4054-A0BA-384A60758B8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320AE76-05A6-4F43-A3F7-15C00685F10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ED6163D-2FD6-4054-A0BA-384A60758B8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ED6163D-2FD6-4054-A0BA-384A60758B8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ED6163D-2FD6-4054-A0BA-384A60758B8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8F1ADB-5708-424B-B98F-4FE8806552F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8F1ADB-5708-424B-B98F-4FE8806552F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8F1ADB-5708-424B-B98F-4FE8806552F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4D2A3BEA-586D-4989-B3C2-FD529D8316F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4F53A6F-94D7-44D7-A3AE-0767A0DD1F1E}"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D2A3BEA-586D-4989-B3C2-FD529D8316F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4F53A6F-94D7-44D7-A3AE-0767A0DD1F1E}"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D2A3BEA-586D-4989-B3C2-FD529D8316F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4F53A6F-94D7-44D7-A3AE-0767A0DD1F1E}"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D2A3BEA-586D-4989-B3C2-FD529D8316F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4F53A6F-94D7-44D7-A3AE-0767A0DD1F1E}"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4D2A3BEA-586D-4989-B3C2-FD529D8316F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4F53A6F-94D7-44D7-A3AE-0767A0DD1F1E}"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4D2A3BEA-586D-4989-B3C2-FD529D8316F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4F53A6F-94D7-44D7-A3AE-0767A0DD1F1E}"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4D2A3BEA-586D-4989-B3C2-FD529D8316F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4F53A6F-94D7-44D7-A3AE-0767A0DD1F1E}"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D2A3BEA-586D-4989-B3C2-FD529D8316F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4F53A6F-94D7-44D7-A3AE-0767A0DD1F1E}"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D2A3BEA-586D-4989-B3C2-FD529D8316F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4F53A6F-94D7-44D7-A3AE-0767A0DD1F1E}"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D2A3BEA-586D-4989-B3C2-FD529D8316F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4F53A6F-94D7-44D7-A3AE-0767A0DD1F1E}"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4D2A3BEA-586D-4989-B3C2-FD529D8316F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4F53A6F-94D7-44D7-A3AE-0767A0DD1F1E}"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1B3E"/>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2A3BEA-586D-4989-B3C2-FD529D8316F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F53A6F-94D7-44D7-A3AE-0767A0DD1F1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 Target="slide6.xml"/><Relationship Id="rId8" Type="http://schemas.openxmlformats.org/officeDocument/2006/relationships/image" Target="../media/image6.png"/><Relationship Id="rId7" Type="http://schemas.microsoft.com/office/2007/relationships/media" Target="../media/media1.mp3"/><Relationship Id="rId6" Type="http://schemas.openxmlformats.org/officeDocument/2006/relationships/audio" Target="../media/media1.mp3"/><Relationship Id="rId5" Type="http://schemas.microsoft.com/office/2007/relationships/hdphoto" Target="../media/image5.wdp"/><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notesSlide" Target="../notesSlides/notesSlide1.xml"/><Relationship Id="rId10" Type="http://schemas.openxmlformats.org/officeDocument/2006/relationships/slideLayout" Target="../slideLayouts/slideLayout7.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slide" Target="slide7.xml"/><Relationship Id="rId2" Type="http://schemas.openxmlformats.org/officeDocument/2006/relationships/image" Target="../media/image1.jpeg"/><Relationship Id="rId1" Type="http://schemas.openxmlformats.org/officeDocument/2006/relationships/image" Target="../media/image7.jpe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 Id="rId3" Type="http://schemas.openxmlformats.org/officeDocument/2006/relationships/image" Target="../media/image8.png"/><Relationship Id="rId2" Type="http://schemas.openxmlformats.org/officeDocument/2006/relationships/slide" Target="slide8.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2.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7.xml"/><Relationship Id="rId5" Type="http://schemas.microsoft.com/office/2007/relationships/hdphoto" Target="../media/image5.wdp"/><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7.xml"/><Relationship Id="rId3" Type="http://schemas.openxmlformats.org/officeDocument/2006/relationships/image" Target="../media/image15.png"/><Relationship Id="rId2" Type="http://schemas.openxmlformats.org/officeDocument/2006/relationships/slide" Target="slide1.xml"/><Relationship Id="rId1" Type="http://schemas.openxmlformats.org/officeDocument/2006/relationships/image" Target="../media/image14.png"/></Relationships>
</file>

<file path=ppt/slides/_rels/slide7.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7.xml"/><Relationship Id="rId7" Type="http://schemas.openxmlformats.org/officeDocument/2006/relationships/image" Target="../media/image20.png"/><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slide" Target="slide2.xml"/><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6.png"/><Relationship Id="rId7" Type="http://schemas.openxmlformats.org/officeDocument/2006/relationships/image" Target="../media/image25.png"/><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slide" Target="slide3.xml"/><Relationship Id="rId10" Type="http://schemas.openxmlformats.org/officeDocument/2006/relationships/notesSlide" Target="../notesSlides/notesSlide8.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 name="椭圆 21"/>
          <p:cNvSpPr/>
          <p:nvPr/>
        </p:nvSpPr>
        <p:spPr>
          <a:xfrm>
            <a:off x="3235960" y="523240"/>
            <a:ext cx="5083175" cy="5088890"/>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cs typeface="+mn-ea"/>
              <a:sym typeface="+mn-lt"/>
            </a:endParaRPr>
          </a:p>
        </p:txBody>
      </p:sp>
      <p:pic>
        <p:nvPicPr>
          <p:cNvPr id="40" name="图片 3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013768"/>
            <a:ext cx="1655581" cy="737285"/>
          </a:xfrm>
          <a:prstGeom prst="rect">
            <a:avLst/>
          </a:prstGeom>
          <a:effectLst/>
        </p:spPr>
      </p:pic>
      <p:pic>
        <p:nvPicPr>
          <p:cNvPr id="45" name="图片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2689" y="4325751"/>
            <a:ext cx="1788262" cy="432873"/>
          </a:xfrm>
          <a:prstGeom prst="rect">
            <a:avLst/>
          </a:prstGeom>
          <a:effectLst/>
        </p:spPr>
      </p:pic>
      <p:pic>
        <p:nvPicPr>
          <p:cNvPr id="19" name="图片 18"/>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0" b="89540" l="2280" r="100000">
                        <a14:foregroundMark x1="18693" y1="25314" x2="18693" y2="25314"/>
                        <a14:foregroundMark x1="79787" y1="53556" x2="79787" y2="53556"/>
                        <a14:foregroundMark x1="49696" y1="87238" x2="49696" y2="87238"/>
                      </a14:backgroundRemoval>
                    </a14:imgEffect>
                  </a14:imgLayer>
                </a14:imgProps>
              </a:ext>
              <a:ext uri="{28A0092B-C50C-407E-A947-70E740481C1C}">
                <a14:useLocalDpi xmlns:a14="http://schemas.microsoft.com/office/drawing/2010/main" val="0"/>
              </a:ext>
            </a:extLst>
          </a:blip>
          <a:srcRect r="72071" b="31532"/>
          <a:stretch>
            <a:fillRect/>
          </a:stretch>
        </p:blipFill>
        <p:spPr>
          <a:xfrm>
            <a:off x="7252690" y="1382410"/>
            <a:ext cx="655360" cy="1167120"/>
          </a:xfrm>
          <a:prstGeom prst="rect">
            <a:avLst/>
          </a:prstGeom>
        </p:spPr>
      </p:pic>
      <p:pic>
        <p:nvPicPr>
          <p:cNvPr id="8" name="古风">
            <a:hlinkClick r:id="" action="ppaction://media"/>
          </p:cNvPr>
          <p:cNvPicPr>
            <a:picLocks noChangeAspect="1"/>
          </p:cNvPicPr>
          <p:nvPr>
            <a:audioFile r:link="rId6"/>
            <p:extLst>
              <p:ext uri="{DAA4B4D4-6D71-4841-9C94-3DE7FCFB9230}">
                <p14:media xmlns:p14="http://schemas.microsoft.com/office/powerpoint/2010/main" r:embed="rId7"/>
              </p:ext>
            </p:extLst>
          </p:nvPr>
        </p:nvPicPr>
        <p:blipFill>
          <a:blip r:embed="rId8"/>
          <a:stretch>
            <a:fillRect/>
          </a:stretch>
        </p:blipFill>
        <p:spPr>
          <a:xfrm>
            <a:off x="999490" y="-722947"/>
            <a:ext cx="609600" cy="609600"/>
          </a:xfrm>
          <a:prstGeom prst="rect">
            <a:avLst/>
          </a:prstGeom>
        </p:spPr>
      </p:pic>
      <p:sp>
        <p:nvSpPr>
          <p:cNvPr id="2" name="文本框 1"/>
          <p:cNvSpPr txBox="1"/>
          <p:nvPr/>
        </p:nvSpPr>
        <p:spPr>
          <a:xfrm>
            <a:off x="3683000" y="1544955"/>
            <a:ext cx="4940935" cy="2411095"/>
          </a:xfrm>
          <a:prstGeom prst="rect">
            <a:avLst/>
          </a:prstGeom>
          <a:noFill/>
        </p:spPr>
        <p:txBody>
          <a:bodyPr wrap="square" rtlCol="0" anchor="t">
            <a:noAutofit/>
          </a:bodyPr>
          <a:lstStyle/>
          <a:p>
            <a:r>
              <a:rPr sz="4800" b="1">
                <a:latin typeface="Blackadder ITC" panose="04020505051007020D02" charset="0"/>
                <a:cs typeface="Blackadder ITC" panose="04020505051007020D02" charset="0"/>
              </a:rPr>
              <a:t>Ziquejie </a:t>
            </a:r>
            <a:r>
              <a:rPr sz="4800" b="1">
                <a:latin typeface="Blackadder ITC" panose="04020505051007020D02" charset="0"/>
                <a:cs typeface="Blackadder ITC" panose="04020505051007020D02" charset="0"/>
                <a:hlinkClick r:id="rId9" action="ppaction://hlinksldjump"/>
              </a:rPr>
              <a:t>Terraces</a:t>
            </a:r>
            <a:r>
              <a:rPr sz="4800" b="1">
                <a:latin typeface="Blackadder ITC" panose="04020505051007020D02" charset="0"/>
                <a:cs typeface="Blackadder ITC" panose="04020505051007020D02" charset="0"/>
              </a:rPr>
              <a:t> highlighted in call for global cooperation on agriculture</a:t>
            </a:r>
            <a:endParaRPr sz="4800" b="1">
              <a:latin typeface="Blackadder ITC" panose="04020505051007020D02" charset="0"/>
              <a:cs typeface="Blackadder ITC" panose="04020505051007020D0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par>
                          <p:cTn id="7" fill="hold">
                            <p:stCondLst>
                              <p:cond delay="0"/>
                            </p:stCondLst>
                            <p:childTnLst>
                              <p:par>
                                <p:cTn id="8" presetID="42" presetClass="entr" presetSubtype="0" fill="hold" grpId="0" nodeType="after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par>
                                <p:cTn id="13" presetID="12" presetClass="entr" presetSubtype="2" fill="hold" nodeType="withEffect">
                                  <p:stCondLst>
                                    <p:cond delay="750"/>
                                  </p:stCondLst>
                                  <p:childTnLst>
                                    <p:set>
                                      <p:cBhvr>
                                        <p:cTn id="14" dur="1" fill="hold">
                                          <p:stCondLst>
                                            <p:cond delay="0"/>
                                          </p:stCondLst>
                                        </p:cTn>
                                        <p:tgtEl>
                                          <p:spTgt spid="40"/>
                                        </p:tgtEl>
                                        <p:attrNameLst>
                                          <p:attrName>style.visibility</p:attrName>
                                        </p:attrNameLst>
                                      </p:cBhvr>
                                      <p:to>
                                        <p:strVal val="visible"/>
                                      </p:to>
                                    </p:set>
                                    <p:anim calcmode="lin" valueType="num">
                                      <p:cBhvr additive="base">
                                        <p:cTn id="15" dur="750"/>
                                        <p:tgtEl>
                                          <p:spTgt spid="40"/>
                                        </p:tgtEl>
                                        <p:attrNameLst>
                                          <p:attrName>ppt_x</p:attrName>
                                        </p:attrNameLst>
                                      </p:cBhvr>
                                      <p:tavLst>
                                        <p:tav tm="0">
                                          <p:val>
                                            <p:strVal val="#ppt_x+#ppt_w*1.125000"/>
                                          </p:val>
                                        </p:tav>
                                        <p:tav tm="100000">
                                          <p:val>
                                            <p:strVal val="#ppt_x"/>
                                          </p:val>
                                        </p:tav>
                                      </p:tavLst>
                                    </p:anim>
                                    <p:animEffect transition="in" filter="wipe(left)">
                                      <p:cBhvr>
                                        <p:cTn id="16" dur="750"/>
                                        <p:tgtEl>
                                          <p:spTgt spid="40"/>
                                        </p:tgtEl>
                                      </p:cBhvr>
                                    </p:animEffect>
                                  </p:childTnLst>
                                </p:cTn>
                              </p:par>
                              <p:par>
                                <p:cTn id="17" presetID="12" presetClass="entr" presetSubtype="8" fill="hold" nodeType="withEffect">
                                  <p:stCondLst>
                                    <p:cond delay="75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750"/>
                                        <p:tgtEl>
                                          <p:spTgt spid="45"/>
                                        </p:tgtEl>
                                        <p:attrNameLst>
                                          <p:attrName>ppt_x</p:attrName>
                                        </p:attrNameLst>
                                      </p:cBhvr>
                                      <p:tavLst>
                                        <p:tav tm="0">
                                          <p:val>
                                            <p:strVal val="#ppt_x-#ppt_w*1.125000"/>
                                          </p:val>
                                        </p:tav>
                                        <p:tav tm="100000">
                                          <p:val>
                                            <p:strVal val="#ppt_x"/>
                                          </p:val>
                                        </p:tav>
                                      </p:tavLst>
                                    </p:anim>
                                    <p:animEffect transition="in" filter="wipe(right)">
                                      <p:cBhvr>
                                        <p:cTn id="20" dur="750"/>
                                        <p:tgtEl>
                                          <p:spTgt spid="45"/>
                                        </p:tgtEl>
                                      </p:cBhvr>
                                    </p:animEffect>
                                  </p:childTnLst>
                                </p:cTn>
                              </p:par>
                              <p:par>
                                <p:cTn id="21" presetID="42"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1000"/>
                                        <p:tgtEl>
                                          <p:spTgt spid="19"/>
                                        </p:tgtEl>
                                      </p:cBhvr>
                                    </p:animEffect>
                                    <p:anim calcmode="lin" valueType="num">
                                      <p:cBhvr>
                                        <p:cTn id="24" dur="1000" fill="hold"/>
                                        <p:tgtEl>
                                          <p:spTgt spid="19"/>
                                        </p:tgtEl>
                                        <p:attrNameLst>
                                          <p:attrName>ppt_x</p:attrName>
                                        </p:attrNameLst>
                                      </p:cBhvr>
                                      <p:tavLst>
                                        <p:tav tm="0">
                                          <p:val>
                                            <p:strVal val="#ppt_x"/>
                                          </p:val>
                                        </p:tav>
                                        <p:tav tm="100000">
                                          <p:val>
                                            <p:strVal val="#ppt_x"/>
                                          </p:val>
                                        </p:tav>
                                      </p:tavLst>
                                    </p:anim>
                                    <p:anim calcmode="lin" valueType="num">
                                      <p:cBhvr>
                                        <p:cTn id="2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26" repeatCount="indefinite" fill="remove" display="0">
                  <p:stCondLst>
                    <p:cond delay="indefinite"/>
                  </p:stCondLst>
                  <p:endCondLst>
                    <p:cond evt="onStopAudio" delay="0">
                      <p:tgtEl>
                        <p:sldTgt/>
                      </p:tgtEl>
                    </p:cond>
                  </p:endCondLst>
                </p:cTn>
                <p:tgtEl>
                  <p:spTgt spid="8"/>
                </p:tgtEl>
              </p:cMediaNode>
            </p:audio>
          </p:childTnLst>
        </p:cTn>
      </p:par>
    </p:tnLst>
    <p:bldLst>
      <p:bldP spid="22"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矩形 15"/>
          <p:cNvSpPr/>
          <p:nvPr/>
        </p:nvSpPr>
        <p:spPr>
          <a:xfrm>
            <a:off x="1037492" y="626843"/>
            <a:ext cx="10117015" cy="5604816"/>
          </a:xfrm>
          <a:prstGeom prst="rect">
            <a:avLst/>
          </a:prstGeom>
          <a:solidFill>
            <a:srgbClr val="171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5" name="组合 44"/>
          <p:cNvGrpSpPr/>
          <p:nvPr/>
        </p:nvGrpSpPr>
        <p:grpSpPr>
          <a:xfrm>
            <a:off x="1465147" y="1169286"/>
            <a:ext cx="2329282" cy="1218407"/>
            <a:chOff x="1769578" y="1737681"/>
            <a:chExt cx="2329282" cy="1218407"/>
          </a:xfrm>
        </p:grpSpPr>
        <p:sp>
          <p:nvSpPr>
            <p:cNvPr id="46" name="文本框 45"/>
            <p:cNvSpPr txBox="1"/>
            <p:nvPr/>
          </p:nvSpPr>
          <p:spPr>
            <a:xfrm>
              <a:off x="1769578" y="1737681"/>
              <a:ext cx="2133781" cy="338554"/>
            </a:xfrm>
            <a:prstGeom prst="rect">
              <a:avLst/>
            </a:prstGeom>
            <a:noFill/>
          </p:spPr>
          <p:txBody>
            <a:bodyPr wrap="square" rtlCol="0">
              <a:spAutoFit/>
              <a:scene3d>
                <a:camera prst="orthographicFront"/>
                <a:lightRig rig="threePt" dir="t"/>
              </a:scene3d>
              <a:sp3d contourW="12700"/>
            </a:bodyPr>
            <a:lstStyle/>
            <a:p>
              <a:pPr algn="ctr"/>
              <a:endParaRPr lang="zh-CN" altLang="en-US" sz="1600" b="1" dirty="0">
                <a:solidFill>
                  <a:schemeClr val="bg1"/>
                </a:solidFill>
                <a:latin typeface="Century Gothic" panose="020B0502020202020204" pitchFamily="34" charset="0"/>
              </a:endParaRPr>
            </a:p>
          </p:txBody>
        </p:sp>
        <p:sp>
          <p:nvSpPr>
            <p:cNvPr id="47" name="文本框 46"/>
            <p:cNvSpPr txBox="1"/>
            <p:nvPr/>
          </p:nvSpPr>
          <p:spPr>
            <a:xfrm>
              <a:off x="1769578" y="2687681"/>
              <a:ext cx="2329282" cy="268407"/>
            </a:xfrm>
            <a:prstGeom prst="rect">
              <a:avLst/>
            </a:prstGeom>
            <a:noFill/>
          </p:spPr>
          <p:txBody>
            <a:bodyPr wrap="square" rtlCol="0">
              <a:spAutoFit/>
              <a:scene3d>
                <a:camera prst="orthographicFront"/>
                <a:lightRig rig="threePt" dir="t"/>
              </a:scene3d>
              <a:sp3d contourW="12700"/>
            </a:bodyPr>
            <a:lstStyle/>
            <a:p>
              <a:pPr algn="ctr">
                <a:lnSpc>
                  <a:spcPct val="114000"/>
                </a:lnSpc>
              </a:pPr>
              <a:endParaRPr lang="en-US" altLang="zh-CN" sz="1100" dirty="0">
                <a:solidFill>
                  <a:schemeClr val="bg1"/>
                </a:solidFill>
                <a:latin typeface="Century Gothic" panose="020B0502020202020204" pitchFamily="34" charset="0"/>
                <a:ea typeface="+mj-ea"/>
              </a:endParaRPr>
            </a:p>
          </p:txBody>
        </p:sp>
      </p:grpSp>
      <p:sp>
        <p:nvSpPr>
          <p:cNvPr id="53" name="文本框 52"/>
          <p:cNvSpPr txBox="1"/>
          <p:nvPr/>
        </p:nvSpPr>
        <p:spPr>
          <a:xfrm>
            <a:off x="8397571" y="2119286"/>
            <a:ext cx="2329282" cy="268407"/>
          </a:xfrm>
          <a:prstGeom prst="rect">
            <a:avLst/>
          </a:prstGeom>
          <a:noFill/>
        </p:spPr>
        <p:txBody>
          <a:bodyPr wrap="square" rtlCol="0">
            <a:spAutoFit/>
            <a:scene3d>
              <a:camera prst="orthographicFront"/>
              <a:lightRig rig="threePt" dir="t"/>
            </a:scene3d>
            <a:sp3d contourW="12700"/>
          </a:bodyPr>
          <a:lstStyle/>
          <a:p>
            <a:pPr algn="ctr">
              <a:lnSpc>
                <a:spcPct val="114000"/>
              </a:lnSpc>
            </a:pPr>
            <a:endParaRPr lang="en-US" altLang="zh-CN" sz="1100" dirty="0">
              <a:solidFill>
                <a:schemeClr val="bg1"/>
              </a:solidFill>
              <a:latin typeface="Century Gothic" panose="020B0502020202020204" pitchFamily="34" charset="0"/>
              <a:ea typeface="+mj-ea"/>
            </a:endParaRPr>
          </a:p>
        </p:txBody>
      </p:sp>
      <p:sp>
        <p:nvSpPr>
          <p:cNvPr id="4" name="文本框 3"/>
          <p:cNvSpPr txBox="1"/>
          <p:nvPr/>
        </p:nvSpPr>
        <p:spPr>
          <a:xfrm>
            <a:off x="1445895" y="923290"/>
            <a:ext cx="6732905" cy="583565"/>
          </a:xfrm>
          <a:prstGeom prst="rect">
            <a:avLst/>
          </a:prstGeom>
          <a:noFill/>
        </p:spPr>
        <p:txBody>
          <a:bodyPr wrap="square">
            <a:spAutoFit/>
          </a:bodyPr>
          <a:lstStyle/>
          <a:p>
            <a:r>
              <a:rPr lang="en-US" altLang="zh-CN" sz="3200" dirty="0">
                <a:solidFill>
                  <a:schemeClr val="bg1"/>
                </a:solidFill>
              </a:rPr>
              <a:t>Information about Ziquejie Terr</a:t>
            </a:r>
            <a:r>
              <a:rPr lang="en-US" altLang="zh-CN" sz="3200" dirty="0">
                <a:solidFill>
                  <a:schemeClr val="bg1"/>
                </a:solidFill>
              </a:rPr>
              <a:t>aces</a:t>
            </a:r>
            <a:endParaRPr lang="en-US" altLang="zh-CN" sz="3200" dirty="0">
              <a:solidFill>
                <a:schemeClr val="bg1"/>
              </a:solidFill>
            </a:endParaRPr>
          </a:p>
        </p:txBody>
      </p:sp>
      <p:pic>
        <p:nvPicPr>
          <p:cNvPr id="3" name="图片 2" descr="66e38fdda3103711c3483dbe"/>
          <p:cNvPicPr>
            <a:picLocks noChangeAspect="1"/>
          </p:cNvPicPr>
          <p:nvPr/>
        </p:nvPicPr>
        <p:blipFill>
          <a:blip r:embed="rId1"/>
          <a:stretch>
            <a:fillRect/>
          </a:stretch>
        </p:blipFill>
        <p:spPr>
          <a:xfrm>
            <a:off x="3331845" y="1881505"/>
            <a:ext cx="5671820" cy="3492500"/>
          </a:xfrm>
          <a:prstGeom prst="rect">
            <a:avLst/>
          </a:prstGeom>
        </p:spPr>
      </p:pic>
      <p:sp>
        <p:nvSpPr>
          <p:cNvPr id="50" name="文本框 49"/>
          <p:cNvSpPr txBox="1"/>
          <p:nvPr/>
        </p:nvSpPr>
        <p:spPr>
          <a:xfrm>
            <a:off x="8696960" y="2118995"/>
            <a:ext cx="2151380" cy="3094355"/>
          </a:xfrm>
          <a:prstGeom prst="rect">
            <a:avLst/>
          </a:prstGeom>
          <a:noFill/>
        </p:spPr>
        <p:txBody>
          <a:bodyPr wrap="square" rtlCol="0">
            <a:noAutofit/>
            <a:scene3d>
              <a:camera prst="orthographicFront"/>
              <a:lightRig rig="threePt" dir="t"/>
            </a:scene3d>
            <a:sp3d contourW="12700"/>
          </a:bodyPr>
          <a:lstStyle/>
          <a:p>
            <a:pPr>
              <a:lnSpc>
                <a:spcPct val="114000"/>
              </a:lnSpc>
            </a:pPr>
            <a:r>
              <a:rPr lang="en-US" altLang="zh-CN" dirty="0">
                <a:solidFill>
                  <a:schemeClr val="bg1"/>
                </a:solidFill>
                <a:latin typeface="Calibri" panose="020F0502020204030204" pitchFamily="34" charset="0"/>
                <a:ea typeface="+mj-ea"/>
                <a:cs typeface="Calibri" panose="020F0502020204030204" pitchFamily="34" charset="0"/>
              </a:rPr>
              <a:t>The terraces have been recognized as a "Globally Important Agricultural Heritage System" by the United Nations Food and Agriculture Organization.</a:t>
            </a:r>
            <a:endParaRPr lang="en-US" altLang="zh-CN" dirty="0">
              <a:solidFill>
                <a:schemeClr val="bg1"/>
              </a:solidFill>
              <a:latin typeface="Calibri" panose="020F0502020204030204" pitchFamily="34" charset="0"/>
              <a:ea typeface="+mj-ea"/>
              <a:cs typeface="Calibri" panose="020F0502020204030204" pitchFamily="34" charset="0"/>
            </a:endParaRPr>
          </a:p>
        </p:txBody>
      </p:sp>
      <p:sp>
        <p:nvSpPr>
          <p:cNvPr id="6" name="文本框 5"/>
          <p:cNvSpPr txBox="1"/>
          <p:nvPr/>
        </p:nvSpPr>
        <p:spPr>
          <a:xfrm>
            <a:off x="1446530" y="1830070"/>
            <a:ext cx="2153285" cy="1753235"/>
          </a:xfrm>
          <a:prstGeom prst="rect">
            <a:avLst/>
          </a:prstGeom>
          <a:noFill/>
        </p:spPr>
        <p:txBody>
          <a:bodyPr wrap="square">
            <a:spAutoFit/>
          </a:bodyPr>
          <a:lstStyle/>
          <a:p>
            <a:r>
              <a:rPr lang="en-US" altLang="zh-CN" dirty="0">
                <a:solidFill>
                  <a:schemeClr val="bg1"/>
                </a:solidFill>
              </a:rPr>
              <a:t>Ziquejie Terraces, found in Loudi, originated during the Qin (221-206 BC) and Han (206 BC-AD 220) dynasties.</a:t>
            </a:r>
            <a:endParaRPr lang="en-US" altLang="zh-CN" dirty="0">
              <a:solidFill>
                <a:schemeClr val="bg1"/>
              </a:solidFill>
            </a:endParaRPr>
          </a:p>
        </p:txBody>
      </p:sp>
      <p:sp>
        <p:nvSpPr>
          <p:cNvPr id="8" name="文本框 7"/>
          <p:cNvSpPr txBox="1"/>
          <p:nvPr/>
        </p:nvSpPr>
        <p:spPr>
          <a:xfrm>
            <a:off x="1445883" y="3905951"/>
            <a:ext cx="2925451" cy="1753235"/>
          </a:xfrm>
          <a:prstGeom prst="rect">
            <a:avLst/>
          </a:prstGeom>
          <a:noFill/>
        </p:spPr>
        <p:txBody>
          <a:bodyPr wrap="square">
            <a:spAutoFit/>
          </a:bodyPr>
          <a:lstStyle/>
          <a:p>
            <a:r>
              <a:rPr lang="en-US" altLang="zh-CN" dirty="0">
                <a:solidFill>
                  <a:schemeClr val="bg1"/>
                </a:solidFill>
              </a:rPr>
              <a:t>French </a:t>
            </a:r>
            <a:r>
              <a:rPr lang="en-US" altLang="zh-CN" dirty="0">
                <a:solidFill>
                  <a:schemeClr val="bg1"/>
                </a:solidFill>
                <a:hlinkClick r:id="rId3" action="ppaction://hlinksldjump"/>
              </a:rPr>
              <a:t>sinologist</a:t>
            </a:r>
            <a:r>
              <a:rPr lang="en-US" altLang="zh-CN" dirty="0">
                <a:solidFill>
                  <a:schemeClr val="bg1"/>
                </a:solidFill>
              </a:rPr>
              <a:t> David Gosset said Ziquejie Terraces are a </a:t>
            </a:r>
            <a:r>
              <a:rPr lang="en-US" altLang="zh-CN" dirty="0">
                <a:solidFill>
                  <a:schemeClr val="bg1"/>
                </a:solidFill>
                <a:hlinkClick r:id="rId3" action="ppaction://hlinksldjump"/>
              </a:rPr>
              <a:t>magnificent</a:t>
            </a:r>
            <a:r>
              <a:rPr lang="en-US" altLang="zh-CN" dirty="0">
                <a:solidFill>
                  <a:schemeClr val="bg1"/>
                </a:solidFill>
              </a:rPr>
              <a:t> symbol of Chinese </a:t>
            </a:r>
            <a:r>
              <a:rPr lang="en-US" altLang="zh-CN" dirty="0">
                <a:solidFill>
                  <a:schemeClr val="bg1"/>
                </a:solidFill>
                <a:hlinkClick r:id="rId3" action="ppaction://hlinksldjump"/>
              </a:rPr>
              <a:t>ingenuity</a:t>
            </a:r>
            <a:r>
              <a:rPr lang="en-US" altLang="zh-CN" dirty="0">
                <a:solidFill>
                  <a:schemeClr val="bg1"/>
                </a:solidFill>
              </a:rPr>
              <a:t> and dedication to </a:t>
            </a:r>
            <a:r>
              <a:rPr lang="en-US" altLang="zh-CN" dirty="0">
                <a:solidFill>
                  <a:srgbClr val="FF0000"/>
                </a:solidFill>
              </a:rPr>
              <a:t>sustainable agricultural practices.</a:t>
            </a:r>
            <a:endParaRPr lang="en-US" altLang="zh-CN" dirty="0">
              <a:solidFill>
                <a:srgbClr val="FF000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p:cTn id="7" dur="500" fill="hold"/>
                                        <p:tgtEl>
                                          <p:spTgt spid="45"/>
                                        </p:tgtEl>
                                        <p:attrNameLst>
                                          <p:attrName>ppt_w</p:attrName>
                                        </p:attrNameLst>
                                      </p:cBhvr>
                                      <p:tavLst>
                                        <p:tav tm="0">
                                          <p:val>
                                            <p:fltVal val="0"/>
                                          </p:val>
                                        </p:tav>
                                        <p:tav tm="100000">
                                          <p:val>
                                            <p:strVal val="#ppt_w"/>
                                          </p:val>
                                        </p:tav>
                                      </p:tavLst>
                                    </p:anim>
                                    <p:anim calcmode="lin" valueType="num">
                                      <p:cBhvr>
                                        <p:cTn id="8" dur="500" fill="hold"/>
                                        <p:tgtEl>
                                          <p:spTgt spid="45"/>
                                        </p:tgtEl>
                                        <p:attrNameLst>
                                          <p:attrName>ppt_h</p:attrName>
                                        </p:attrNameLst>
                                      </p:cBhvr>
                                      <p:tavLst>
                                        <p:tav tm="0">
                                          <p:val>
                                            <p:fltVal val="0"/>
                                          </p:val>
                                        </p:tav>
                                        <p:tav tm="100000">
                                          <p:val>
                                            <p:strVal val="#ppt_h"/>
                                          </p:val>
                                        </p:tav>
                                      </p:tavLst>
                                    </p:anim>
                                    <p:animEffect transition="in" filter="fade">
                                      <p:cBhvr>
                                        <p:cTn id="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6" name="矩形 25"/>
          <p:cNvSpPr/>
          <p:nvPr/>
        </p:nvSpPr>
        <p:spPr>
          <a:xfrm>
            <a:off x="1220127" y="715108"/>
            <a:ext cx="10117015" cy="5604816"/>
          </a:xfrm>
          <a:prstGeom prst="rect">
            <a:avLst/>
          </a:prstGeom>
          <a:solidFill>
            <a:srgbClr val="171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a:spLocks noChangeArrowheads="1"/>
          </p:cNvSpPr>
          <p:nvPr/>
        </p:nvSpPr>
        <p:spPr bwMode="auto">
          <a:xfrm>
            <a:off x="1922145" y="4956175"/>
            <a:ext cx="188531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200000"/>
              </a:lnSpc>
            </a:pPr>
            <a:r>
              <a:rPr lang="en-US" altLang="zh-CN" dirty="0">
                <a:solidFill>
                  <a:schemeClr val="bg1"/>
                </a:solidFill>
                <a:latin typeface="+mn-lt"/>
                <a:ea typeface="+mn-ea"/>
                <a:cs typeface="+mn-ea"/>
                <a:sym typeface="+mn-lt"/>
              </a:rPr>
              <a:t>Climate Change</a:t>
            </a:r>
            <a:endParaRPr lang="en-US" altLang="zh-CN" dirty="0">
              <a:solidFill>
                <a:schemeClr val="bg1"/>
              </a:solidFill>
              <a:latin typeface="+mn-lt"/>
              <a:ea typeface="+mn-ea"/>
              <a:cs typeface="+mn-ea"/>
              <a:sym typeface="+mn-lt"/>
            </a:endParaRPr>
          </a:p>
        </p:txBody>
      </p:sp>
      <p:sp>
        <p:nvSpPr>
          <p:cNvPr id="5" name="矩形 4"/>
          <p:cNvSpPr>
            <a:spLocks noChangeArrowheads="1"/>
          </p:cNvSpPr>
          <p:nvPr/>
        </p:nvSpPr>
        <p:spPr bwMode="auto">
          <a:xfrm>
            <a:off x="4805680" y="4956175"/>
            <a:ext cx="2628900" cy="138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200000"/>
              </a:lnSpc>
            </a:pPr>
            <a:r>
              <a:rPr lang="en-US" altLang="zh-CN" dirty="0">
                <a:solidFill>
                  <a:schemeClr val="bg1"/>
                </a:solidFill>
                <a:latin typeface="+mn-lt"/>
                <a:ea typeface="+mn-ea"/>
                <a:cs typeface="+mn-ea"/>
                <a:sym typeface="+mn-lt"/>
              </a:rPr>
              <a:t>Ecological </a:t>
            </a:r>
            <a:r>
              <a:rPr lang="en-US" altLang="zh-CN" dirty="0">
                <a:solidFill>
                  <a:schemeClr val="bg1"/>
                </a:solidFill>
                <a:latin typeface="+mn-lt"/>
                <a:ea typeface="+mn-ea"/>
                <a:cs typeface="+mn-ea"/>
                <a:sym typeface="+mn-lt"/>
                <a:hlinkClick r:id="rId2" action="ppaction://hlinksldjump">
                  <a:extLst>
                    <a:ext uri="{DAF060AB-1E55-43B9-8AAB-6FB025537F2F}">
                      <wpsdc:hlinkClr xmlns:wpsdc="http://www.wps.cn/officeDocument/2017/drawingmlCustomData" val="0563C1"/>
                      <wpsdc:folHlinkClr xmlns:wpsdc="http://www.wps.cn/officeDocument/2017/drawingmlCustomData" val="2E75B6"/>
                      <wpsdc:hlinkUnderline xmlns:wpsdc="http://www.wps.cn/officeDocument/2017/drawingmlCustomData" val="1"/>
                    </a:ext>
                  </a:extLst>
                </a:hlinkClick>
              </a:rPr>
              <a:t>Degradation</a:t>
            </a:r>
            <a:endParaRPr lang="en-US" altLang="zh-CN" dirty="0">
              <a:solidFill>
                <a:schemeClr val="bg1"/>
              </a:solidFill>
              <a:latin typeface="+mn-lt"/>
              <a:ea typeface="+mn-ea"/>
              <a:cs typeface="+mn-ea"/>
              <a:sym typeface="+mn-lt"/>
            </a:endParaRPr>
          </a:p>
          <a:p>
            <a:pPr eaLnBrk="1" hangingPunct="1">
              <a:lnSpc>
                <a:spcPct val="200000"/>
              </a:lnSpc>
            </a:pPr>
            <a:r>
              <a:rPr lang="en-US" altLang="zh-CN" sz="1200" dirty="0">
                <a:solidFill>
                  <a:schemeClr val="bg1"/>
                </a:solidFill>
                <a:latin typeface="+mn-lt"/>
                <a:ea typeface="+mn-ea"/>
                <a:cs typeface="+mn-ea"/>
                <a:sym typeface="+mn-lt"/>
              </a:rPr>
              <a:t>a reduction in </a:t>
            </a:r>
            <a:r>
              <a:rPr lang="en-US" altLang="zh-CN" sz="1200" dirty="0">
                <a:solidFill>
                  <a:schemeClr val="bg1"/>
                </a:solidFill>
                <a:latin typeface="+mn-lt"/>
                <a:ea typeface="+mn-ea"/>
                <a:cs typeface="+mn-ea"/>
                <a:sym typeface="+mn-lt"/>
                <a:hlinkClick r:id="rId2" action="ppaction://hlinksldjump"/>
              </a:rPr>
              <a:t>arable</a:t>
            </a:r>
            <a:r>
              <a:rPr lang="en-US" altLang="zh-CN" sz="1200" dirty="0">
                <a:solidFill>
                  <a:schemeClr val="bg1"/>
                </a:solidFill>
                <a:latin typeface="+mn-lt"/>
                <a:ea typeface="+mn-ea"/>
                <a:cs typeface="+mn-ea"/>
                <a:sym typeface="+mn-lt"/>
              </a:rPr>
              <a:t> land and a loss of </a:t>
            </a:r>
            <a:r>
              <a:rPr lang="en-US" altLang="zh-CN" sz="1200" dirty="0">
                <a:solidFill>
                  <a:schemeClr val="bg1"/>
                </a:solidFill>
                <a:latin typeface="+mn-lt"/>
                <a:ea typeface="+mn-ea"/>
                <a:cs typeface="+mn-ea"/>
                <a:sym typeface="+mn-lt"/>
                <a:hlinkClick r:id="rId2" action="ppaction://hlinksldjump"/>
              </a:rPr>
              <a:t>biodiversity</a:t>
            </a:r>
            <a:endParaRPr lang="en-US" altLang="zh-CN" sz="1200" dirty="0">
              <a:solidFill>
                <a:schemeClr val="bg1"/>
              </a:solidFill>
              <a:latin typeface="+mn-lt"/>
              <a:ea typeface="+mn-ea"/>
              <a:cs typeface="+mn-ea"/>
              <a:sym typeface="+mn-lt"/>
            </a:endParaRPr>
          </a:p>
        </p:txBody>
      </p:sp>
      <p:sp>
        <p:nvSpPr>
          <p:cNvPr id="6" name="矩形 5"/>
          <p:cNvSpPr/>
          <p:nvPr/>
        </p:nvSpPr>
        <p:spPr>
          <a:xfrm>
            <a:off x="1276985" y="1102360"/>
            <a:ext cx="3956685" cy="595630"/>
          </a:xfrm>
          <a:prstGeom prst="rect">
            <a:avLst/>
          </a:prstGeom>
        </p:spPr>
        <p:txBody>
          <a:bodyPr wrap="square">
            <a:noAutofit/>
          </a:bodyPr>
          <a:lstStyle/>
          <a:p>
            <a:pPr algn="l"/>
            <a:r>
              <a:rPr lang="en-US" altLang="zh-CN" sz="2800" b="1" dirty="0">
                <a:solidFill>
                  <a:schemeClr val="bg1"/>
                </a:solidFill>
                <a:cs typeface="+mn-ea"/>
                <a:sym typeface="+mn-lt"/>
              </a:rPr>
              <a:t>Compound Challenge</a:t>
            </a:r>
            <a:endParaRPr lang="en-US" altLang="zh-CN" sz="2800" b="1" dirty="0">
              <a:solidFill>
                <a:schemeClr val="bg1"/>
              </a:solidFill>
              <a:cs typeface="+mn-ea"/>
              <a:sym typeface="+mn-lt"/>
            </a:endParaRPr>
          </a:p>
        </p:txBody>
      </p:sp>
      <p:grpSp>
        <p:nvGrpSpPr>
          <p:cNvPr id="8" name="组合 7"/>
          <p:cNvGrpSpPr/>
          <p:nvPr/>
        </p:nvGrpSpPr>
        <p:grpSpPr>
          <a:xfrm>
            <a:off x="1276985" y="1016635"/>
            <a:ext cx="3628390" cy="768350"/>
            <a:chOff x="6480154" y="311924"/>
            <a:chExt cx="3761538" cy="6171634"/>
          </a:xfrm>
        </p:grpSpPr>
        <p:grpSp>
          <p:nvGrpSpPr>
            <p:cNvPr id="9" name="Group 8"/>
            <p:cNvGrpSpPr>
              <a:grpSpLocks noChangeAspect="1"/>
            </p:cNvGrpSpPr>
            <p:nvPr/>
          </p:nvGrpSpPr>
          <p:grpSpPr bwMode="auto">
            <a:xfrm>
              <a:off x="6480154" y="311924"/>
              <a:ext cx="3761538" cy="1435475"/>
              <a:chOff x="1556" y="1295"/>
              <a:chExt cx="4570" cy="1744"/>
            </a:xfrm>
            <a:noFill/>
          </p:grpSpPr>
          <p:sp>
            <p:nvSpPr>
              <p:cNvPr id="14" name="Freeform 9"/>
              <p:cNvSpPr/>
              <p:nvPr/>
            </p:nvSpPr>
            <p:spPr bwMode="auto">
              <a:xfrm>
                <a:off x="1556" y="1295"/>
                <a:ext cx="4570" cy="1744"/>
              </a:xfrm>
              <a:custGeom>
                <a:avLst/>
                <a:gdLst>
                  <a:gd name="T0" fmla="*/ 0 w 4570"/>
                  <a:gd name="T1" fmla="*/ 1744 h 1744"/>
                  <a:gd name="T2" fmla="*/ 0 w 4570"/>
                  <a:gd name="T3" fmla="*/ 266 h 1744"/>
                  <a:gd name="T4" fmla="*/ 267 w 4570"/>
                  <a:gd name="T5" fmla="*/ 266 h 1744"/>
                  <a:gd name="T6" fmla="*/ 267 w 4570"/>
                  <a:gd name="T7" fmla="*/ 0 h 1744"/>
                  <a:gd name="T8" fmla="*/ 4303 w 4570"/>
                  <a:gd name="T9" fmla="*/ 0 h 1744"/>
                  <a:gd name="T10" fmla="*/ 4303 w 4570"/>
                  <a:gd name="T11" fmla="*/ 266 h 1744"/>
                  <a:gd name="T12" fmla="*/ 4570 w 4570"/>
                  <a:gd name="T13" fmla="*/ 266 h 1744"/>
                  <a:gd name="T14" fmla="*/ 4570 w 4570"/>
                  <a:gd name="T15" fmla="*/ 1744 h 17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70" h="1744">
                    <a:moveTo>
                      <a:pt x="0" y="1744"/>
                    </a:moveTo>
                    <a:lnTo>
                      <a:pt x="0" y="266"/>
                    </a:lnTo>
                    <a:lnTo>
                      <a:pt x="267" y="266"/>
                    </a:lnTo>
                    <a:lnTo>
                      <a:pt x="267" y="0"/>
                    </a:lnTo>
                    <a:lnTo>
                      <a:pt x="4303" y="0"/>
                    </a:lnTo>
                    <a:lnTo>
                      <a:pt x="4303" y="266"/>
                    </a:lnTo>
                    <a:lnTo>
                      <a:pt x="4570" y="266"/>
                    </a:lnTo>
                    <a:lnTo>
                      <a:pt x="4570" y="1744"/>
                    </a:lnTo>
                  </a:path>
                </a:pathLst>
              </a:custGeom>
              <a:grpFill/>
              <a:ln w="33338" cap="flat">
                <a:solidFill>
                  <a:srgbClr val="F0DDA9"/>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5" name="Rectangle 10"/>
              <p:cNvSpPr>
                <a:spLocks noChangeArrowheads="1"/>
              </p:cNvSpPr>
              <p:nvPr/>
            </p:nvSpPr>
            <p:spPr bwMode="auto">
              <a:xfrm>
                <a:off x="1556" y="1295"/>
                <a:ext cx="189" cy="188"/>
              </a:xfrm>
              <a:prstGeom prst="rect">
                <a:avLst/>
              </a:prstGeom>
              <a:grpFill/>
              <a:ln w="33338" cap="flat">
                <a:solidFill>
                  <a:srgbClr val="F0DDA9"/>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16" name="Rectangle 11"/>
              <p:cNvSpPr>
                <a:spLocks noChangeArrowheads="1"/>
              </p:cNvSpPr>
              <p:nvPr/>
            </p:nvSpPr>
            <p:spPr bwMode="auto">
              <a:xfrm>
                <a:off x="5940" y="1295"/>
                <a:ext cx="186" cy="188"/>
              </a:xfrm>
              <a:prstGeom prst="rect">
                <a:avLst/>
              </a:prstGeom>
              <a:grpFill/>
              <a:ln w="33338" cap="flat">
                <a:solidFill>
                  <a:srgbClr val="F0DDA9"/>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grpSp>
        <p:grpSp>
          <p:nvGrpSpPr>
            <p:cNvPr id="10" name="Group 8"/>
            <p:cNvGrpSpPr>
              <a:grpSpLocks noChangeAspect="1"/>
            </p:cNvGrpSpPr>
            <p:nvPr/>
          </p:nvGrpSpPr>
          <p:grpSpPr bwMode="auto">
            <a:xfrm flipV="1">
              <a:off x="6480154" y="5048083"/>
              <a:ext cx="3761538" cy="1435475"/>
              <a:chOff x="1556" y="1295"/>
              <a:chExt cx="4570" cy="1744"/>
            </a:xfrm>
          </p:grpSpPr>
          <p:sp>
            <p:nvSpPr>
              <p:cNvPr id="11" name="Freeform 9"/>
              <p:cNvSpPr/>
              <p:nvPr/>
            </p:nvSpPr>
            <p:spPr bwMode="auto">
              <a:xfrm>
                <a:off x="1556" y="1295"/>
                <a:ext cx="4570" cy="1744"/>
              </a:xfrm>
              <a:custGeom>
                <a:avLst/>
                <a:gdLst>
                  <a:gd name="T0" fmla="*/ 0 w 4570"/>
                  <a:gd name="T1" fmla="*/ 1744 h 1744"/>
                  <a:gd name="T2" fmla="*/ 0 w 4570"/>
                  <a:gd name="T3" fmla="*/ 266 h 1744"/>
                  <a:gd name="T4" fmla="*/ 267 w 4570"/>
                  <a:gd name="T5" fmla="*/ 266 h 1744"/>
                  <a:gd name="T6" fmla="*/ 267 w 4570"/>
                  <a:gd name="T7" fmla="*/ 0 h 1744"/>
                  <a:gd name="T8" fmla="*/ 4303 w 4570"/>
                  <a:gd name="T9" fmla="*/ 0 h 1744"/>
                  <a:gd name="T10" fmla="*/ 4303 w 4570"/>
                  <a:gd name="T11" fmla="*/ 266 h 1744"/>
                  <a:gd name="T12" fmla="*/ 4570 w 4570"/>
                  <a:gd name="T13" fmla="*/ 266 h 1744"/>
                  <a:gd name="T14" fmla="*/ 4570 w 4570"/>
                  <a:gd name="T15" fmla="*/ 1744 h 17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70" h="1744">
                    <a:moveTo>
                      <a:pt x="0" y="1744"/>
                    </a:moveTo>
                    <a:lnTo>
                      <a:pt x="0" y="266"/>
                    </a:lnTo>
                    <a:lnTo>
                      <a:pt x="267" y="266"/>
                    </a:lnTo>
                    <a:lnTo>
                      <a:pt x="267" y="0"/>
                    </a:lnTo>
                    <a:lnTo>
                      <a:pt x="4303" y="0"/>
                    </a:lnTo>
                    <a:lnTo>
                      <a:pt x="4303" y="266"/>
                    </a:lnTo>
                    <a:lnTo>
                      <a:pt x="4570" y="266"/>
                    </a:lnTo>
                    <a:lnTo>
                      <a:pt x="4570" y="1744"/>
                    </a:lnTo>
                  </a:path>
                </a:pathLst>
              </a:custGeom>
              <a:noFill/>
              <a:ln w="33338" cap="flat">
                <a:solidFill>
                  <a:srgbClr val="F0DDA9"/>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mn-ea"/>
                  <a:sym typeface="+mn-lt"/>
                </a:endParaRPr>
              </a:p>
            </p:txBody>
          </p:sp>
          <p:sp>
            <p:nvSpPr>
              <p:cNvPr id="12" name="Rectangle 10"/>
              <p:cNvSpPr>
                <a:spLocks noChangeArrowheads="1"/>
              </p:cNvSpPr>
              <p:nvPr/>
            </p:nvSpPr>
            <p:spPr bwMode="auto">
              <a:xfrm>
                <a:off x="1556" y="1295"/>
                <a:ext cx="189" cy="188"/>
              </a:xfrm>
              <a:prstGeom prst="rect">
                <a:avLst/>
              </a:prstGeom>
              <a:noFill/>
              <a:ln w="33338" cap="flat">
                <a:solidFill>
                  <a:srgbClr val="F0DDA9"/>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dirty="0">
                  <a:cs typeface="+mn-ea"/>
                  <a:sym typeface="+mn-lt"/>
                </a:endParaRPr>
              </a:p>
            </p:txBody>
          </p:sp>
          <p:sp>
            <p:nvSpPr>
              <p:cNvPr id="13" name="Rectangle 11"/>
              <p:cNvSpPr>
                <a:spLocks noChangeArrowheads="1"/>
              </p:cNvSpPr>
              <p:nvPr/>
            </p:nvSpPr>
            <p:spPr bwMode="auto">
              <a:xfrm>
                <a:off x="5940" y="1295"/>
                <a:ext cx="186" cy="188"/>
              </a:xfrm>
              <a:prstGeom prst="rect">
                <a:avLst/>
              </a:prstGeom>
              <a:noFill/>
              <a:ln w="33338" cap="flat">
                <a:solidFill>
                  <a:srgbClr val="F0DDA9"/>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mn-ea"/>
                  <a:sym typeface="+mn-lt"/>
                </a:endParaRPr>
              </a:p>
            </p:txBody>
          </p:sp>
        </p:grpSp>
      </p:gr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400" y="-1775795"/>
            <a:ext cx="6858000" cy="6858000"/>
          </a:xfrm>
          <a:prstGeom prst="rect">
            <a:avLst/>
          </a:prstGeom>
        </p:spPr>
      </p:pic>
      <p:sp>
        <p:nvSpPr>
          <p:cNvPr id="20" name="文本框 19"/>
          <p:cNvSpPr txBox="1"/>
          <p:nvPr/>
        </p:nvSpPr>
        <p:spPr>
          <a:xfrm>
            <a:off x="8432958" y="5155568"/>
            <a:ext cx="2250281" cy="368300"/>
          </a:xfrm>
          <a:prstGeom prst="rect">
            <a:avLst/>
          </a:prstGeom>
          <a:noFill/>
        </p:spPr>
        <p:txBody>
          <a:bodyPr wrap="square" rtlCol="0">
            <a:spAutoFit/>
          </a:bodyPr>
          <a:lstStyle/>
          <a:p>
            <a:r>
              <a:rPr lang="en-US" altLang="zh-CN" dirty="0">
                <a:solidFill>
                  <a:schemeClr val="bg1"/>
                </a:solidFill>
              </a:rPr>
              <a:t>Environmental Crises</a:t>
            </a:r>
            <a:endParaRPr lang="en-US" altLang="zh-CN" dirty="0">
              <a:solidFill>
                <a:schemeClr val="bg1"/>
              </a:solidFill>
            </a:endParaRPr>
          </a:p>
        </p:txBody>
      </p:sp>
      <p:pic>
        <p:nvPicPr>
          <p:cNvPr id="3" name="图片 2"/>
          <p:cNvPicPr/>
          <p:nvPr/>
        </p:nvPicPr>
        <p:blipFill>
          <a:blip r:embed="rId4"/>
        </p:blipFill>
        <p:spPr>
          <a:xfrm>
            <a:off x="1517650" y="2355215"/>
            <a:ext cx="2954020" cy="2705100"/>
          </a:xfrm>
          <a:prstGeom prst="rect">
            <a:avLst/>
          </a:prstGeom>
        </p:spPr>
      </p:pic>
      <p:pic>
        <p:nvPicPr>
          <p:cNvPr id="18" name="图片 17"/>
          <p:cNvPicPr/>
          <p:nvPr/>
        </p:nvPicPr>
        <p:blipFill>
          <a:blip r:embed="rId5"/>
        </p:blipFill>
        <p:spPr>
          <a:xfrm>
            <a:off x="4836160" y="2355850"/>
            <a:ext cx="2715260" cy="2704465"/>
          </a:xfrm>
          <a:prstGeom prst="rect">
            <a:avLst/>
          </a:prstGeom>
        </p:spPr>
      </p:pic>
      <p:pic>
        <p:nvPicPr>
          <p:cNvPr id="21" name="图片 20"/>
          <p:cNvPicPr/>
          <p:nvPr/>
        </p:nvPicPr>
        <p:blipFill>
          <a:blip r:embed="rId6"/>
        </p:blipFill>
        <p:spPr>
          <a:xfrm>
            <a:off x="7915910" y="2355215"/>
            <a:ext cx="3117215" cy="27051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Horizontal)">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500" fill="hold"/>
                                        <p:tgtEl>
                                          <p:spTgt spid="5"/>
                                        </p:tgtEl>
                                        <p:attrNameLst>
                                          <p:attrName>ppt_x</p:attrName>
                                        </p:attrNameLst>
                                      </p:cBhvr>
                                      <p:tavLst>
                                        <p:tav tm="0">
                                          <p:val>
                                            <p:strVal val="#ppt_x"/>
                                          </p:val>
                                        </p:tav>
                                        <p:tav tm="100000">
                                          <p:val>
                                            <p:strVal val="#ppt_x"/>
                                          </p:val>
                                        </p:tav>
                                      </p:tavLst>
                                    </p:anim>
                                    <p:anim calcmode="lin" valueType="num">
                                      <p:cBhvr additive="base">
                                        <p:cTn id="3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ppt_x"/>
                                          </p:val>
                                        </p:tav>
                                        <p:tav tm="100000">
                                          <p:val>
                                            <p:strVal val="#ppt_x"/>
                                          </p:val>
                                        </p:tav>
                                      </p:tavLst>
                                    </p:anim>
                                    <p:anim calcmode="lin" valueType="num">
                                      <p:cBhvr additive="base">
                                        <p:cTn id="40" dur="50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4" grpId="1"/>
      <p:bldP spid="5" grpId="0"/>
      <p:bldP spid="5" grpId="1"/>
      <p:bldP spid="20" grpId="0"/>
      <p:bldP spid="20"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 name="图片 18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71548" y="443607"/>
            <a:ext cx="5940047" cy="6858000"/>
          </a:xfrm>
          <a:prstGeom prst="rect">
            <a:avLst/>
          </a:prstGeom>
        </p:spPr>
      </p:pic>
      <p:grpSp>
        <p:nvGrpSpPr>
          <p:cNvPr id="3224" name="组合 3223"/>
          <p:cNvGrpSpPr/>
          <p:nvPr/>
        </p:nvGrpSpPr>
        <p:grpSpPr>
          <a:xfrm>
            <a:off x="1316812" y="2672442"/>
            <a:ext cx="2727820" cy="832120"/>
            <a:chOff x="1633906" y="2482564"/>
            <a:chExt cx="2727820" cy="832120"/>
          </a:xfrm>
        </p:grpSpPr>
        <p:sp>
          <p:nvSpPr>
            <p:cNvPr id="205" name="文本框 204"/>
            <p:cNvSpPr txBox="1"/>
            <p:nvPr/>
          </p:nvSpPr>
          <p:spPr>
            <a:xfrm>
              <a:off x="1646066" y="2482564"/>
              <a:ext cx="2715660" cy="492443"/>
            </a:xfrm>
            <a:prstGeom prst="rect">
              <a:avLst/>
            </a:prstGeom>
            <a:noFill/>
          </p:spPr>
          <p:txBody>
            <a:bodyPr wrap="square" rtlCol="0">
              <a:spAutoFit/>
            </a:bodyPr>
            <a:lstStyle/>
            <a:p>
              <a:pPr algn="ctr"/>
              <a:endParaRPr lang="zh-CN" altLang="en-US" sz="2600" dirty="0">
                <a:solidFill>
                  <a:schemeClr val="bg1"/>
                </a:solidFill>
                <a:latin typeface="迷你简启体" panose="03000509000000000000" pitchFamily="65" charset="-122"/>
                <a:ea typeface="迷你简启体" panose="03000509000000000000" pitchFamily="65" charset="-122"/>
              </a:endParaRPr>
            </a:p>
          </p:txBody>
        </p:sp>
        <p:sp>
          <p:nvSpPr>
            <p:cNvPr id="206" name="文本框 205"/>
            <p:cNvSpPr txBox="1"/>
            <p:nvPr/>
          </p:nvSpPr>
          <p:spPr>
            <a:xfrm>
              <a:off x="1633906" y="2951892"/>
              <a:ext cx="2715660" cy="362792"/>
            </a:xfrm>
            <a:prstGeom prst="rect">
              <a:avLst/>
            </a:prstGeom>
            <a:noFill/>
          </p:spPr>
          <p:txBody>
            <a:bodyPr wrap="square" rtlCol="0">
              <a:spAutoFit/>
            </a:bodyPr>
            <a:lstStyle/>
            <a:p>
              <a:pPr lvl="0">
                <a:lnSpc>
                  <a:spcPct val="120000"/>
                </a:lnSpc>
              </a:pPr>
              <a:endParaRPr lang="zh-CN" altLang="en-US" sz="1600" dirty="0">
                <a:solidFill>
                  <a:prstClr val="white"/>
                </a:solidFill>
                <a:latin typeface="造字工房悦黑（非商用）常规体" pitchFamily="2" charset="-122"/>
                <a:ea typeface="造字工房悦黑（非商用）常规体" pitchFamily="2" charset="-122"/>
              </a:endParaRPr>
            </a:p>
          </p:txBody>
        </p:sp>
      </p:gr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32017" y="266763"/>
            <a:ext cx="1542231" cy="1542231"/>
          </a:xfrm>
          <a:prstGeom prst="rect">
            <a:avLst/>
          </a:prstGeom>
        </p:spPr>
      </p:pic>
      <p:pic>
        <p:nvPicPr>
          <p:cNvPr id="184" name="图片 18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45863" y="365306"/>
            <a:ext cx="1542231" cy="1542231"/>
          </a:xfrm>
          <a:prstGeom prst="rect">
            <a:avLst/>
          </a:prstGeom>
        </p:spPr>
      </p:pic>
      <p:sp>
        <p:nvSpPr>
          <p:cNvPr id="6" name="文本框 5"/>
          <p:cNvSpPr txBox="1"/>
          <p:nvPr/>
        </p:nvSpPr>
        <p:spPr>
          <a:xfrm>
            <a:off x="569713" y="1962289"/>
            <a:ext cx="3973712" cy="3692525"/>
          </a:xfrm>
          <a:prstGeom prst="rect">
            <a:avLst/>
          </a:prstGeom>
          <a:noFill/>
        </p:spPr>
        <p:txBody>
          <a:bodyPr wrap="square">
            <a:spAutoFit/>
          </a:bodyPr>
          <a:lstStyle/>
          <a:p>
            <a:r>
              <a:rPr lang="en-US" altLang="zh-CN" dirty="0">
                <a:solidFill>
                  <a:schemeClr val="bg1"/>
                </a:solidFill>
              </a:rPr>
              <a:t>However, Gosset is optimistic that people have viable solutions to address these pressing issues. "Advances in technology offer promising pathways to enhance agricultural productivity and sustainability. In today's context, urbanization is not necessarily at odds with farming. </a:t>
            </a:r>
            <a:r>
              <a:rPr lang="en-US" altLang="zh-CN" u="sng" dirty="0">
                <a:solidFill>
                  <a:schemeClr val="bg1"/>
                </a:solidFill>
              </a:rPr>
              <a:t>Urban farming</a:t>
            </a:r>
            <a:r>
              <a:rPr lang="en-US" altLang="zh-CN" dirty="0">
                <a:solidFill>
                  <a:schemeClr val="bg1"/>
                </a:solidFill>
              </a:rPr>
              <a:t>(</a:t>
            </a:r>
            <a:r>
              <a:rPr lang="zh-CN" altLang="en-US" dirty="0">
                <a:solidFill>
                  <a:schemeClr val="bg1"/>
                </a:solidFill>
              </a:rPr>
              <a:t>城市农业</a:t>
            </a:r>
            <a:r>
              <a:rPr lang="en-US" altLang="zh-CN" dirty="0">
                <a:solidFill>
                  <a:schemeClr val="bg1"/>
                </a:solidFill>
              </a:rPr>
              <a:t>) and v</a:t>
            </a:r>
            <a:r>
              <a:rPr lang="en-US" altLang="zh-CN" u="sng" dirty="0">
                <a:solidFill>
                  <a:schemeClr val="bg1"/>
                </a:solidFill>
              </a:rPr>
              <a:t>ertical farming(</a:t>
            </a:r>
            <a:r>
              <a:rPr lang="zh-CN" altLang="en-US" u="sng" dirty="0">
                <a:solidFill>
                  <a:schemeClr val="bg1"/>
                </a:solidFill>
              </a:rPr>
              <a:t>垂直农业</a:t>
            </a:r>
            <a:r>
              <a:rPr lang="en-US" altLang="zh-CN" u="sng" dirty="0">
                <a:solidFill>
                  <a:schemeClr val="bg1"/>
                </a:solidFill>
              </a:rPr>
              <a:t>)</a:t>
            </a:r>
            <a:r>
              <a:rPr lang="en-US" altLang="zh-CN" dirty="0">
                <a:solidFill>
                  <a:schemeClr val="bg1"/>
                </a:solidFill>
              </a:rPr>
              <a:t> are becoming realities in many places, while </a:t>
            </a:r>
            <a:r>
              <a:rPr lang="en-US" altLang="zh-CN" u="sng" dirty="0">
                <a:solidFill>
                  <a:schemeClr val="bg1"/>
                </a:solidFill>
              </a:rPr>
              <a:t>hydroponics</a:t>
            </a:r>
            <a:r>
              <a:rPr lang="en-US" altLang="zh-CN" dirty="0">
                <a:solidFill>
                  <a:schemeClr val="bg1"/>
                </a:solidFill>
              </a:rPr>
              <a:t>(</a:t>
            </a:r>
            <a:r>
              <a:rPr lang="zh-CN" altLang="en-US" dirty="0">
                <a:solidFill>
                  <a:schemeClr val="bg1"/>
                </a:solidFill>
              </a:rPr>
              <a:t>水培法</a:t>
            </a:r>
            <a:r>
              <a:rPr lang="en-US" altLang="zh-CN" dirty="0">
                <a:solidFill>
                  <a:schemeClr val="bg1"/>
                </a:solidFill>
              </a:rPr>
              <a:t>) — growing plants without soil — is also gaining momentum." he said.</a:t>
            </a:r>
            <a:endParaRPr lang="en-US" altLang="zh-CN" dirty="0">
              <a:solidFill>
                <a:schemeClr val="bg1"/>
              </a:solidFill>
            </a:endParaRPr>
          </a:p>
        </p:txBody>
      </p:sp>
      <p:sp>
        <p:nvSpPr>
          <p:cNvPr id="3" name="文本框 2"/>
          <p:cNvSpPr txBox="1"/>
          <p:nvPr/>
        </p:nvSpPr>
        <p:spPr>
          <a:xfrm>
            <a:off x="7894320" y="1746885"/>
            <a:ext cx="3741420" cy="4523105"/>
          </a:xfrm>
          <a:prstGeom prst="rect">
            <a:avLst/>
          </a:prstGeom>
          <a:noFill/>
        </p:spPr>
        <p:txBody>
          <a:bodyPr wrap="square" rtlCol="0">
            <a:spAutoFit/>
          </a:bodyPr>
          <a:p>
            <a:r>
              <a:rPr lang="zh-CN" altLang="en-US" i="1">
                <a:solidFill>
                  <a:schemeClr val="bg1"/>
                </a:solidFill>
                <a:latin typeface="Cambria" panose="02040503050406030204" charset="0"/>
                <a:cs typeface="Cambria" panose="02040503050406030204" charset="0"/>
              </a:rPr>
              <a:t>Pompeo Della Posta, a professor at the Belt and Road School of Beijing Normal University, said </a:t>
            </a:r>
            <a:r>
              <a:rPr lang="zh-CN" altLang="en-US" i="1">
                <a:solidFill>
                  <a:schemeClr val="bg1"/>
                </a:solidFill>
                <a:effectLst>
                  <a:outerShdw blurRad="38100" dist="38100" dir="2700000" algn="tl">
                    <a:srgbClr val="000000">
                      <a:alpha val="43137"/>
                    </a:srgbClr>
                  </a:outerShdw>
                </a:effectLst>
                <a:latin typeface="Cambria" panose="02040503050406030204" charset="0"/>
                <a:cs typeface="Cambria" panose="02040503050406030204" charset="0"/>
              </a:rPr>
              <a:t>the massive challenges people are facing today — such as climate change, ecological degradation and environmental crises, together with the need to ensure food security, biodiversity protection or the sustainable use of water resources — can be faced successfully by sharing experiences and know-how developed in ecological governance, including efficient irrigation and drainage techniques in agriculture, as is the case with the Ziquejie Terraces</a:t>
            </a:r>
            <a:r>
              <a:rPr lang="en-US" altLang="zh-CN" i="1">
                <a:solidFill>
                  <a:schemeClr val="bg1"/>
                </a:solidFill>
                <a:effectLst>
                  <a:outerShdw blurRad="38100" dist="38100" dir="2700000" algn="tl">
                    <a:srgbClr val="000000">
                      <a:alpha val="43137"/>
                    </a:srgbClr>
                  </a:outerShdw>
                </a:effectLst>
                <a:latin typeface="Cambria" panose="02040503050406030204" charset="0"/>
                <a:cs typeface="Cambria" panose="02040503050406030204" charset="0"/>
              </a:rPr>
              <a:t>.</a:t>
            </a:r>
            <a:endParaRPr lang="en-US" altLang="zh-CN" i="1">
              <a:solidFill>
                <a:schemeClr val="bg1"/>
              </a:solidFill>
              <a:effectLst>
                <a:outerShdw blurRad="38100" dist="38100" dir="2700000" algn="tl">
                  <a:srgbClr val="000000">
                    <a:alpha val="43137"/>
                  </a:srgbClr>
                </a:outerShdw>
              </a:effectLst>
              <a:latin typeface="Cambria" panose="02040503050406030204" charset="0"/>
              <a:cs typeface="Cambria" panose="020405030504060302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0"/>
                                  </p:stCondLst>
                                  <p:childTnLst>
                                    <p:set>
                                      <p:cBhvr>
                                        <p:cTn id="6" dur="1" fill="hold">
                                          <p:stCondLst>
                                            <p:cond delay="0"/>
                                          </p:stCondLst>
                                        </p:cTn>
                                        <p:tgtEl>
                                          <p:spTgt spid="3224"/>
                                        </p:tgtEl>
                                        <p:attrNameLst>
                                          <p:attrName>style.visibility</p:attrName>
                                        </p:attrNameLst>
                                      </p:cBhvr>
                                      <p:to>
                                        <p:strVal val="visible"/>
                                      </p:to>
                                    </p:set>
                                    <p:animEffect transition="in" filter="fade">
                                      <p:cBhvr>
                                        <p:cTn id="7" dur="1000"/>
                                        <p:tgtEl>
                                          <p:spTgt spid="3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 name="椭圆 21"/>
          <p:cNvSpPr/>
          <p:nvPr/>
        </p:nvSpPr>
        <p:spPr>
          <a:xfrm>
            <a:off x="3235960" y="523240"/>
            <a:ext cx="5083175" cy="5088890"/>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cs typeface="+mn-ea"/>
              <a:sym typeface="+mn-lt"/>
            </a:endParaRPr>
          </a:p>
        </p:txBody>
      </p:sp>
      <p:pic>
        <p:nvPicPr>
          <p:cNvPr id="40" name="图片 3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013768"/>
            <a:ext cx="1655581" cy="737285"/>
          </a:xfrm>
          <a:prstGeom prst="rect">
            <a:avLst/>
          </a:prstGeom>
          <a:effectLst/>
        </p:spPr>
      </p:pic>
      <p:pic>
        <p:nvPicPr>
          <p:cNvPr id="45" name="图片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2689" y="4325751"/>
            <a:ext cx="1788262" cy="432873"/>
          </a:xfrm>
          <a:prstGeom prst="rect">
            <a:avLst/>
          </a:prstGeom>
          <a:effectLst/>
        </p:spPr>
      </p:pic>
      <p:pic>
        <p:nvPicPr>
          <p:cNvPr id="19" name="图片 18"/>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0" b="89540" l="2280" r="100000">
                        <a14:foregroundMark x1="18693" y1="25314" x2="18693" y2="25314"/>
                        <a14:foregroundMark x1="79787" y1="53556" x2="79787" y2="53556"/>
                        <a14:foregroundMark x1="49696" y1="87238" x2="49696" y2="87238"/>
                      </a14:backgroundRemoval>
                    </a14:imgEffect>
                  </a14:imgLayer>
                </a14:imgProps>
              </a:ext>
              <a:ext uri="{28A0092B-C50C-407E-A947-70E740481C1C}">
                <a14:useLocalDpi xmlns:a14="http://schemas.microsoft.com/office/drawing/2010/main" val="0"/>
              </a:ext>
            </a:extLst>
          </a:blip>
          <a:srcRect r="72071" b="31532"/>
          <a:stretch>
            <a:fillRect/>
          </a:stretch>
        </p:blipFill>
        <p:spPr>
          <a:xfrm>
            <a:off x="7252690" y="1382410"/>
            <a:ext cx="655360" cy="1167120"/>
          </a:xfrm>
          <a:prstGeom prst="rect">
            <a:avLst/>
          </a:prstGeom>
        </p:spPr>
      </p:pic>
      <p:sp>
        <p:nvSpPr>
          <p:cNvPr id="2" name="文本框 1"/>
          <p:cNvSpPr txBox="1"/>
          <p:nvPr/>
        </p:nvSpPr>
        <p:spPr>
          <a:xfrm>
            <a:off x="4178300" y="1382395"/>
            <a:ext cx="4051300" cy="3322955"/>
          </a:xfrm>
          <a:prstGeom prst="rect">
            <a:avLst/>
          </a:prstGeom>
          <a:noFill/>
        </p:spPr>
        <p:txBody>
          <a:bodyPr wrap="square" rtlCol="0">
            <a:spAutoFit/>
          </a:bodyPr>
          <a:lstStyle/>
          <a:p>
            <a:r>
              <a:rPr lang="en-US" altLang="zh-CN" sz="7000" b="1">
                <a:latin typeface="Blackadder ITC" panose="04020505051007020D02" charset="0"/>
                <a:cs typeface="Blackadder ITC" panose="04020505051007020D02" charset="0"/>
              </a:rPr>
              <a:t>Thank you for your listening</a:t>
            </a:r>
            <a:endParaRPr lang="en-US" altLang="zh-CN" sz="7000" b="1">
              <a:latin typeface="Blackadder ITC" panose="04020505051007020D02" charset="0"/>
              <a:cs typeface="Blackadder ITC" panose="04020505051007020D0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12" presetClass="entr" presetSubtype="2" fill="hold" nodeType="withEffect">
                                  <p:stCondLst>
                                    <p:cond delay="750"/>
                                  </p:stCondLst>
                                  <p:childTnLst>
                                    <p:set>
                                      <p:cBhvr>
                                        <p:cTn id="11" dur="1" fill="hold">
                                          <p:stCondLst>
                                            <p:cond delay="0"/>
                                          </p:stCondLst>
                                        </p:cTn>
                                        <p:tgtEl>
                                          <p:spTgt spid="40"/>
                                        </p:tgtEl>
                                        <p:attrNameLst>
                                          <p:attrName>style.visibility</p:attrName>
                                        </p:attrNameLst>
                                      </p:cBhvr>
                                      <p:to>
                                        <p:strVal val="visible"/>
                                      </p:to>
                                    </p:set>
                                    <p:anim calcmode="lin" valueType="num">
                                      <p:cBhvr additive="base">
                                        <p:cTn id="12" dur="750"/>
                                        <p:tgtEl>
                                          <p:spTgt spid="40"/>
                                        </p:tgtEl>
                                        <p:attrNameLst>
                                          <p:attrName>ppt_x</p:attrName>
                                        </p:attrNameLst>
                                      </p:cBhvr>
                                      <p:tavLst>
                                        <p:tav tm="0">
                                          <p:val>
                                            <p:strVal val="#ppt_x+#ppt_w*1.125000"/>
                                          </p:val>
                                        </p:tav>
                                        <p:tav tm="100000">
                                          <p:val>
                                            <p:strVal val="#ppt_x"/>
                                          </p:val>
                                        </p:tav>
                                      </p:tavLst>
                                    </p:anim>
                                    <p:animEffect transition="in" filter="wipe(left)">
                                      <p:cBhvr>
                                        <p:cTn id="13" dur="750"/>
                                        <p:tgtEl>
                                          <p:spTgt spid="40"/>
                                        </p:tgtEl>
                                      </p:cBhvr>
                                    </p:animEffect>
                                  </p:childTnLst>
                                </p:cTn>
                              </p:par>
                              <p:par>
                                <p:cTn id="14" presetID="12" presetClass="entr" presetSubtype="8" fill="hold" nodeType="withEffect">
                                  <p:stCondLst>
                                    <p:cond delay="750"/>
                                  </p:stCondLst>
                                  <p:childTnLst>
                                    <p:set>
                                      <p:cBhvr>
                                        <p:cTn id="15" dur="1" fill="hold">
                                          <p:stCondLst>
                                            <p:cond delay="0"/>
                                          </p:stCondLst>
                                        </p:cTn>
                                        <p:tgtEl>
                                          <p:spTgt spid="45"/>
                                        </p:tgtEl>
                                        <p:attrNameLst>
                                          <p:attrName>style.visibility</p:attrName>
                                        </p:attrNameLst>
                                      </p:cBhvr>
                                      <p:to>
                                        <p:strVal val="visible"/>
                                      </p:to>
                                    </p:set>
                                    <p:anim calcmode="lin" valueType="num">
                                      <p:cBhvr additive="base">
                                        <p:cTn id="16" dur="750"/>
                                        <p:tgtEl>
                                          <p:spTgt spid="45"/>
                                        </p:tgtEl>
                                        <p:attrNameLst>
                                          <p:attrName>ppt_x</p:attrName>
                                        </p:attrNameLst>
                                      </p:cBhvr>
                                      <p:tavLst>
                                        <p:tav tm="0">
                                          <p:val>
                                            <p:strVal val="#ppt_x-#ppt_w*1.125000"/>
                                          </p:val>
                                        </p:tav>
                                        <p:tav tm="100000">
                                          <p:val>
                                            <p:strVal val="#ppt_x"/>
                                          </p:val>
                                        </p:tav>
                                      </p:tavLst>
                                    </p:anim>
                                    <p:animEffect transition="in" filter="wipe(right)">
                                      <p:cBhvr>
                                        <p:cTn id="17" dur="75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anim calcmode="lin" valueType="num">
                                      <p:cBhvr>
                                        <p:cTn id="23" dur="1000" fill="hold"/>
                                        <p:tgtEl>
                                          <p:spTgt spid="19"/>
                                        </p:tgtEl>
                                        <p:attrNameLst>
                                          <p:attrName>ppt_x</p:attrName>
                                        </p:attrNameLst>
                                      </p:cBhvr>
                                      <p:tavLst>
                                        <p:tav tm="0">
                                          <p:val>
                                            <p:strVal val="#ppt_x"/>
                                          </p:val>
                                        </p:tav>
                                        <p:tav tm="100000">
                                          <p:val>
                                            <p:strVal val="#ppt_x"/>
                                          </p:val>
                                        </p:tav>
                                      </p:tavLst>
                                    </p:anim>
                                    <p:anim calcmode="lin" valueType="num">
                                      <p:cBhvr>
                                        <p:cTn id="2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83515" y="2139078"/>
            <a:ext cx="1892225" cy="252296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8" name="矩形 27"/>
          <p:cNvSpPr/>
          <p:nvPr/>
        </p:nvSpPr>
        <p:spPr>
          <a:xfrm>
            <a:off x="4512313" y="2138992"/>
            <a:ext cx="1892224" cy="252296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 name="矩形 3"/>
          <p:cNvSpPr/>
          <p:nvPr/>
        </p:nvSpPr>
        <p:spPr>
          <a:xfrm>
            <a:off x="8351555" y="2138992"/>
            <a:ext cx="1892225" cy="252296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68684" y="1341120"/>
            <a:ext cx="3166203" cy="3655496"/>
          </a:xfrm>
          <a:prstGeom prst="rect">
            <a:avLst/>
          </a:prstGeom>
        </p:spPr>
      </p:pic>
      <p:pic>
        <p:nvPicPr>
          <p:cNvPr id="22" name="图片 2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074845" y="1341120"/>
            <a:ext cx="3166203" cy="3655496"/>
          </a:xfrm>
          <a:prstGeom prst="rect">
            <a:avLst/>
          </a:prstGeom>
        </p:spPr>
      </p:pic>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995094" y="1341120"/>
            <a:ext cx="3166203" cy="3655496"/>
          </a:xfrm>
          <a:prstGeom prst="rect">
            <a:avLst/>
          </a:prstGeom>
        </p:spPr>
      </p:pic>
      <p:sp>
        <p:nvSpPr>
          <p:cNvPr id="3" name="文本框 2"/>
          <p:cNvSpPr txBox="1"/>
          <p:nvPr/>
        </p:nvSpPr>
        <p:spPr>
          <a:xfrm>
            <a:off x="803910" y="467360"/>
            <a:ext cx="8188325" cy="521970"/>
          </a:xfrm>
          <a:prstGeom prst="rect">
            <a:avLst/>
          </a:prstGeom>
          <a:noFill/>
        </p:spPr>
        <p:txBody>
          <a:bodyPr wrap="square" rtlCol="0">
            <a:spAutoFit/>
          </a:bodyPr>
          <a:lstStyle/>
          <a:p>
            <a:r>
              <a:rPr sz="2800" b="1">
                <a:solidFill>
                  <a:srgbClr val="FF0000"/>
                </a:solidFill>
                <a:latin typeface="Cambria" panose="02040503050406030204" charset="0"/>
                <a:cs typeface="Cambria" panose="02040503050406030204" charset="0"/>
                <a:sym typeface="+mn-ea"/>
                <a:hlinkClick r:id="rId2" action="ppaction://hlinksldjump"/>
              </a:rPr>
              <a:t>Terraces</a:t>
            </a:r>
            <a:r>
              <a:rPr sz="2800" b="1">
                <a:latin typeface="Cambria" panose="02040503050406030204" charset="0"/>
                <a:cs typeface="Cambria" panose="02040503050406030204" charset="0"/>
                <a:sym typeface="+mn-ea"/>
              </a:rPr>
              <a:t> </a:t>
            </a:r>
            <a:r>
              <a:rPr lang="en-US" sz="2800" b="1">
                <a:latin typeface="Cambria" panose="02040503050406030204" charset="0"/>
                <a:cs typeface="Cambria" panose="02040503050406030204" charset="0"/>
                <a:sym typeface="+mn-ea"/>
              </a:rPr>
              <a:t>        </a:t>
            </a:r>
            <a:r>
              <a:rPr lang="en-US" sz="2800" b="1">
                <a:solidFill>
                  <a:srgbClr val="FF0000"/>
                </a:solidFill>
                <a:latin typeface="Cambria" panose="02040503050406030204" charset="0"/>
                <a:cs typeface="Cambria" panose="02040503050406030204" charset="0"/>
                <a:sym typeface="+mn-ea"/>
              </a:rPr>
              <a:t>n.</a:t>
            </a:r>
            <a:r>
              <a:rPr sz="2800" b="1">
                <a:solidFill>
                  <a:srgbClr val="FF0000"/>
                </a:solidFill>
                <a:latin typeface="Cambria" panose="02040503050406030204" charset="0"/>
                <a:cs typeface="Cambria" panose="02040503050406030204" charset="0"/>
                <a:sym typeface="+mn-ea"/>
              </a:rPr>
              <a:t>露台；梯田；阶地；台阶；台地</a:t>
            </a:r>
            <a:r>
              <a:rPr lang="en-US" altLang="zh-CN" sz="2800" b="1">
                <a:solidFill>
                  <a:srgbClr val="FF0000"/>
                </a:solidFill>
                <a:latin typeface="Cambria" panose="02040503050406030204" charset="0"/>
                <a:cs typeface="Cambria" panose="02040503050406030204" charset="0"/>
                <a:sym typeface="+mn-ea"/>
              </a:rPr>
              <a:t> </a:t>
            </a:r>
            <a:endParaRPr lang="en-US" altLang="zh-CN" sz="2800" b="1">
              <a:solidFill>
                <a:srgbClr val="FF0000"/>
              </a:solidFill>
              <a:latin typeface="Cambria" panose="02040503050406030204" charset="0"/>
              <a:cs typeface="Cambria" panose="02040503050406030204" charset="0"/>
              <a:sym typeface="+mn-ea"/>
            </a:endParaRPr>
          </a:p>
        </p:txBody>
      </p:sp>
      <p:pic>
        <p:nvPicPr>
          <p:cNvPr id="6" name="图片 5"/>
          <p:cNvPicPr>
            <a:picLocks noChangeAspect="1"/>
          </p:cNvPicPr>
          <p:nvPr/>
        </p:nvPicPr>
        <p:blipFill>
          <a:blip r:embed="rId3"/>
          <a:stretch>
            <a:fillRect/>
          </a:stretch>
        </p:blipFill>
        <p:spPr>
          <a:xfrm>
            <a:off x="583565" y="1341120"/>
            <a:ext cx="11135995" cy="523811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83515" y="2139078"/>
            <a:ext cx="1892225" cy="252296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8" name="矩形 27"/>
          <p:cNvSpPr/>
          <p:nvPr/>
        </p:nvSpPr>
        <p:spPr>
          <a:xfrm>
            <a:off x="4512313" y="2138992"/>
            <a:ext cx="1892224" cy="252296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 name="矩形 3"/>
          <p:cNvSpPr/>
          <p:nvPr/>
        </p:nvSpPr>
        <p:spPr>
          <a:xfrm>
            <a:off x="8351555" y="2138992"/>
            <a:ext cx="1892225" cy="252296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68684" y="1341120"/>
            <a:ext cx="3166203" cy="3655496"/>
          </a:xfrm>
          <a:prstGeom prst="rect">
            <a:avLst/>
          </a:prstGeom>
        </p:spPr>
      </p:pic>
      <p:pic>
        <p:nvPicPr>
          <p:cNvPr id="22" name="图片 2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074845" y="1341120"/>
            <a:ext cx="3166203" cy="3655496"/>
          </a:xfrm>
          <a:prstGeom prst="rect">
            <a:avLst/>
          </a:prstGeom>
        </p:spPr>
      </p:pic>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995094" y="1341120"/>
            <a:ext cx="3166203" cy="3655496"/>
          </a:xfrm>
          <a:prstGeom prst="rect">
            <a:avLst/>
          </a:prstGeom>
        </p:spPr>
      </p:pic>
      <p:pic>
        <p:nvPicPr>
          <p:cNvPr id="3" name="图片 2">
            <a:hlinkClick r:id="rId2" action="ppaction://hlinksldjump"/>
          </p:cNvPr>
          <p:cNvPicPr>
            <a:picLocks noChangeAspect="1"/>
          </p:cNvPicPr>
          <p:nvPr/>
        </p:nvPicPr>
        <p:blipFill>
          <a:blip r:embed="rId3"/>
          <a:srcRect l="-356" t="9516" b="45185"/>
          <a:stretch>
            <a:fillRect/>
          </a:stretch>
        </p:blipFill>
        <p:spPr>
          <a:xfrm>
            <a:off x="327025" y="1547495"/>
            <a:ext cx="2778760" cy="3243580"/>
          </a:xfrm>
          <a:prstGeom prst="rect">
            <a:avLst/>
          </a:prstGeom>
        </p:spPr>
      </p:pic>
      <p:pic>
        <p:nvPicPr>
          <p:cNvPr id="5" name="图片 4"/>
          <p:cNvPicPr>
            <a:picLocks noChangeAspect="1"/>
          </p:cNvPicPr>
          <p:nvPr/>
        </p:nvPicPr>
        <p:blipFill>
          <a:blip r:embed="rId4"/>
          <a:srcRect t="9938" r="-1234" b="34025"/>
          <a:stretch>
            <a:fillRect/>
          </a:stretch>
        </p:blipFill>
        <p:spPr>
          <a:xfrm>
            <a:off x="7811135" y="1547495"/>
            <a:ext cx="2813050" cy="3243580"/>
          </a:xfrm>
          <a:prstGeom prst="rect">
            <a:avLst/>
          </a:prstGeom>
        </p:spPr>
      </p:pic>
      <p:pic>
        <p:nvPicPr>
          <p:cNvPr id="6" name="图片 5"/>
          <p:cNvPicPr>
            <a:picLocks noChangeAspect="1"/>
          </p:cNvPicPr>
          <p:nvPr/>
        </p:nvPicPr>
        <p:blipFill>
          <a:blip r:embed="rId5"/>
          <a:srcRect t="10266" r="1192" b="27862"/>
          <a:stretch>
            <a:fillRect/>
          </a:stretch>
        </p:blipFill>
        <p:spPr>
          <a:xfrm>
            <a:off x="4001770" y="1547495"/>
            <a:ext cx="2736215" cy="3242945"/>
          </a:xfrm>
          <a:prstGeom prst="rect">
            <a:avLst/>
          </a:prstGeom>
        </p:spPr>
      </p:pic>
      <p:pic>
        <p:nvPicPr>
          <p:cNvPr id="7" name="图片 6"/>
          <p:cNvPicPr>
            <a:picLocks noChangeAspect="1"/>
          </p:cNvPicPr>
          <p:nvPr/>
        </p:nvPicPr>
        <p:blipFill>
          <a:blip r:embed="rId6"/>
          <a:srcRect t="49016" r="-412" b="30400"/>
          <a:stretch>
            <a:fillRect/>
          </a:stretch>
        </p:blipFill>
        <p:spPr>
          <a:xfrm>
            <a:off x="7835900" y="4996815"/>
            <a:ext cx="2788285" cy="1362075"/>
          </a:xfrm>
          <a:prstGeom prst="rect">
            <a:avLst/>
          </a:prstGeom>
        </p:spPr>
      </p:pic>
      <p:pic>
        <p:nvPicPr>
          <p:cNvPr id="9" name="图片 8"/>
          <p:cNvPicPr>
            <a:picLocks noChangeAspect="1"/>
          </p:cNvPicPr>
          <p:nvPr/>
        </p:nvPicPr>
        <p:blipFill>
          <a:blip r:embed="rId7"/>
          <a:srcRect l="325" t="42183" b="26212"/>
          <a:stretch>
            <a:fillRect/>
          </a:stretch>
        </p:blipFill>
        <p:spPr>
          <a:xfrm>
            <a:off x="4001135" y="4996815"/>
            <a:ext cx="2737485" cy="154051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83515" y="2139078"/>
            <a:ext cx="1892225" cy="252296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8" name="矩形 27"/>
          <p:cNvSpPr/>
          <p:nvPr/>
        </p:nvSpPr>
        <p:spPr>
          <a:xfrm>
            <a:off x="4512313" y="2138992"/>
            <a:ext cx="1892224" cy="252296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 name="矩形 3"/>
          <p:cNvSpPr/>
          <p:nvPr/>
        </p:nvSpPr>
        <p:spPr>
          <a:xfrm>
            <a:off x="8351555" y="2138992"/>
            <a:ext cx="1892225" cy="252296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68684" y="1341120"/>
            <a:ext cx="3166203" cy="3655496"/>
          </a:xfrm>
          <a:prstGeom prst="rect">
            <a:avLst/>
          </a:prstGeom>
        </p:spPr>
      </p:pic>
      <p:pic>
        <p:nvPicPr>
          <p:cNvPr id="22" name="图片 2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074845" y="1341120"/>
            <a:ext cx="3166203" cy="3655496"/>
          </a:xfrm>
          <a:prstGeom prst="rect">
            <a:avLst/>
          </a:prstGeom>
        </p:spPr>
      </p:pic>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995094" y="1341120"/>
            <a:ext cx="3166203" cy="3655496"/>
          </a:xfrm>
          <a:prstGeom prst="rect">
            <a:avLst/>
          </a:prstGeom>
        </p:spPr>
      </p:pic>
      <p:pic>
        <p:nvPicPr>
          <p:cNvPr id="5" name="图片 4">
            <a:hlinkClick r:id="rId2" action="ppaction://hlinksldjump"/>
          </p:cNvPr>
          <p:cNvPicPr>
            <a:picLocks noChangeAspect="1"/>
          </p:cNvPicPr>
          <p:nvPr/>
        </p:nvPicPr>
        <p:blipFill>
          <a:blip r:embed="rId3"/>
          <a:srcRect l="-302" t="10257" b="33937"/>
          <a:stretch>
            <a:fillRect/>
          </a:stretch>
        </p:blipFill>
        <p:spPr>
          <a:xfrm>
            <a:off x="367665" y="174625"/>
            <a:ext cx="2741295" cy="3402965"/>
          </a:xfrm>
          <a:prstGeom prst="rect">
            <a:avLst/>
          </a:prstGeom>
        </p:spPr>
      </p:pic>
      <p:pic>
        <p:nvPicPr>
          <p:cNvPr id="7" name="图片 6"/>
          <p:cNvPicPr>
            <a:picLocks noChangeAspect="1"/>
          </p:cNvPicPr>
          <p:nvPr/>
        </p:nvPicPr>
        <p:blipFill>
          <a:blip r:embed="rId4"/>
          <a:srcRect l="-70" t="22315" b="10375"/>
          <a:stretch>
            <a:fillRect/>
          </a:stretch>
        </p:blipFill>
        <p:spPr>
          <a:xfrm>
            <a:off x="368300" y="3264535"/>
            <a:ext cx="2740660" cy="3518535"/>
          </a:xfrm>
          <a:prstGeom prst="rect">
            <a:avLst/>
          </a:prstGeom>
        </p:spPr>
      </p:pic>
      <p:pic>
        <p:nvPicPr>
          <p:cNvPr id="9" name="图片 8"/>
          <p:cNvPicPr>
            <a:picLocks noChangeAspect="1"/>
          </p:cNvPicPr>
          <p:nvPr/>
        </p:nvPicPr>
        <p:blipFill>
          <a:blip r:embed="rId5"/>
          <a:srcRect l="185" t="11332" r="718" b="27694"/>
          <a:stretch>
            <a:fillRect/>
          </a:stretch>
        </p:blipFill>
        <p:spPr>
          <a:xfrm>
            <a:off x="4193540" y="924560"/>
            <a:ext cx="2716530" cy="3902075"/>
          </a:xfrm>
          <a:prstGeom prst="rect">
            <a:avLst/>
          </a:prstGeom>
        </p:spPr>
      </p:pic>
      <p:pic>
        <p:nvPicPr>
          <p:cNvPr id="10" name="图片 9"/>
          <p:cNvPicPr>
            <a:picLocks noChangeAspect="1"/>
          </p:cNvPicPr>
          <p:nvPr/>
        </p:nvPicPr>
        <p:blipFill>
          <a:blip r:embed="rId6"/>
          <a:srcRect l="-242" t="36010" r="121" b="45261"/>
          <a:stretch>
            <a:fillRect/>
          </a:stretch>
        </p:blipFill>
        <p:spPr>
          <a:xfrm>
            <a:off x="4193540" y="5048250"/>
            <a:ext cx="2716530" cy="1210310"/>
          </a:xfrm>
          <a:prstGeom prst="rect">
            <a:avLst/>
          </a:prstGeom>
        </p:spPr>
      </p:pic>
      <p:pic>
        <p:nvPicPr>
          <p:cNvPr id="11" name="图片 10"/>
          <p:cNvPicPr>
            <a:picLocks noChangeAspect="1"/>
          </p:cNvPicPr>
          <p:nvPr/>
        </p:nvPicPr>
        <p:blipFill>
          <a:blip r:embed="rId7"/>
          <a:srcRect t="40556" r="-260" b="25520"/>
          <a:stretch>
            <a:fillRect/>
          </a:stretch>
        </p:blipFill>
        <p:spPr>
          <a:xfrm>
            <a:off x="8011160" y="4946650"/>
            <a:ext cx="2694305" cy="1766570"/>
          </a:xfrm>
          <a:prstGeom prst="rect">
            <a:avLst/>
          </a:prstGeom>
        </p:spPr>
      </p:pic>
      <p:pic>
        <p:nvPicPr>
          <p:cNvPr id="12" name="图片 11"/>
          <p:cNvPicPr>
            <a:picLocks noChangeAspect="1"/>
          </p:cNvPicPr>
          <p:nvPr/>
        </p:nvPicPr>
        <p:blipFill>
          <a:blip r:embed="rId8"/>
          <a:srcRect t="10965" r="-327" b="32783"/>
          <a:stretch>
            <a:fillRect/>
          </a:stretch>
        </p:blipFill>
        <p:spPr>
          <a:xfrm>
            <a:off x="7973060" y="924560"/>
            <a:ext cx="2727960" cy="390271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tags/tag1.xml><?xml version="1.0" encoding="utf-8"?>
<p:tagLst xmlns:p="http://schemas.openxmlformats.org/presentationml/2006/main">
  <p:tag name="ISPRING_PRESENTATION_TITLE" val="154"/>
  <p:tag name="COMMONDATA" val="eyJoZGlkIjoiNGUyODc3MDBjZjljNzdjODg2MjRjY2ZkZTQ2NmY1ZDAifQ=="/>
  <p:tag name="commondata" val="eyJoZGlkIjoiOWY5MzVlZTIxZmFjMTM5Njk4ODc0YWVhNzAxOTZlMjQifQ=="/>
</p:tagLst>
</file>

<file path=ppt/theme/theme1.xml><?xml version="1.0" encoding="utf-8"?>
<a:theme xmlns:a="http://schemas.openxmlformats.org/drawingml/2006/main" name="摄图网699pi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1703</Words>
  <Application>WPS 演示</Application>
  <PresentationFormat>宽屏</PresentationFormat>
  <Paragraphs>27</Paragraphs>
  <Slides>8</Slides>
  <Notes>19</Notes>
  <HiddenSlides>0</HiddenSlides>
  <MMClips>1</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8</vt:i4>
      </vt:variant>
    </vt:vector>
  </HeadingPairs>
  <TitlesOfParts>
    <vt:vector size="23" baseType="lpstr">
      <vt:lpstr>Arial</vt:lpstr>
      <vt:lpstr>宋体</vt:lpstr>
      <vt:lpstr>Wingdings</vt:lpstr>
      <vt:lpstr>Blackadder ITC</vt:lpstr>
      <vt:lpstr>Century Gothic</vt:lpstr>
      <vt:lpstr>Calibri</vt:lpstr>
      <vt:lpstr>迷你简启体</vt:lpstr>
      <vt:lpstr>造字工房悦黑（非商用）常规体</vt:lpstr>
      <vt:lpstr>Cambria</vt:lpstr>
      <vt:lpstr>Calibri</vt:lpstr>
      <vt:lpstr>微软雅黑</vt:lpstr>
      <vt:lpstr>Arial Unicode MS</vt:lpstr>
      <vt:lpstr>Calibri Light</vt:lpstr>
      <vt:lpstr>黑体</vt:lpstr>
      <vt:lpstr>摄图网699pic</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154</dc:title>
  <dc:creator>摄图网699pic</dc:creator>
  <cp:lastModifiedBy>female celestial</cp:lastModifiedBy>
  <cp:revision>41</cp:revision>
  <dcterms:created xsi:type="dcterms:W3CDTF">2019-04-13T11:55:00Z</dcterms:created>
  <dcterms:modified xsi:type="dcterms:W3CDTF">2024-09-22T13:22:24Z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253E83E8F03E4629BD251543F84E65B0_12</vt:lpwstr>
  </property>
  <property fmtid="{D5CDD505-2E9C-101B-9397-08002B2CF9AE}" pid="3" name="KSOProductBuildVer">
    <vt:lpwstr>2052-12.1.0.17440</vt:lpwstr>
  </property>
</Properties>
</file>